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o11235/aiPiCa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7BC6WH7V/ref=ppx_yo_dt_b_asin_title_o00_s02?ie=UTF8&amp;psc=1" TargetMode="External"/><Relationship Id="rId7" Type="http://schemas.openxmlformats.org/officeDocument/2006/relationships/image" Target="../media/image4.jpeg"/><Relationship Id="rId2" Type="http://schemas.openxmlformats.org/officeDocument/2006/relationships/hyperlink" Target="https://www.amazon.com/gp/product/B06XWSVLL8/ref=ppx_yo_dt_b_asin_title_o00_s02?ie=UTF8&amp;psc=1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hyperlink" Target="https://www.amazon.com/gp/product/B07S214S5Y/ref=ppx_yo_dt_b_asin_title_o00_s03?ie=UTF8&amp;psc=1" TargetMode="External"/><Relationship Id="rId4" Type="http://schemas.openxmlformats.org/officeDocument/2006/relationships/hyperlink" Target="https://www.amazon.com/gp/product/B01N07O9CQ/ref=ppx_yo_dt_b_asin_title_o00_s02?ie=UTF8&amp;psc=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Bf4ltXj-Qy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Gva-cCV_7U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OwfQ79Ki54M" TargetMode="External"/><Relationship Id="rId2" Type="http://schemas.openxmlformats.org/officeDocument/2006/relationships/video" Target="https://www.youtube.com/embed/SC_2OM8m3Fw" TargetMode="External"/><Relationship Id="rId1" Type="http://schemas.openxmlformats.org/officeDocument/2006/relationships/video" Target="https://www.youtube.com/embed/EZWdnMRZrPU" TargetMode="Externa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zq48dmnHe-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none" dirty="0" smtClean="0">
                <a:latin typeface="+mn-lt"/>
              </a:rPr>
              <a:t>aiPiCar</a:t>
            </a:r>
            <a:r>
              <a:rPr lang="en-US" cap="none" dirty="0" smtClean="0">
                <a:latin typeface="+mn-lt"/>
              </a:rPr>
              <a:t/>
            </a:r>
            <a:br>
              <a:rPr lang="en-US" cap="none" dirty="0" smtClean="0">
                <a:latin typeface="+mn-lt"/>
              </a:rPr>
            </a:br>
            <a:r>
              <a:rPr lang="en-US" cap="none" dirty="0" smtClean="0">
                <a:latin typeface="+mn-lt"/>
              </a:rPr>
              <a:t>DGMD FALL 2019 PROJECT</a:t>
            </a:r>
            <a:endParaRPr lang="en-US" cap="none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Building a Self-Driving Raspberry Pi Car Capable of Lane Following, Object Recognitions and Obstacle Avoidance</a:t>
            </a:r>
          </a:p>
          <a:p>
            <a:r>
              <a:rPr lang="en-US" dirty="0" smtClean="0"/>
              <a:t>Project By: Alex Andony </a:t>
            </a:r>
          </a:p>
          <a:p>
            <a:r>
              <a:rPr lang="en-US" dirty="0">
                <a:hlinkClick r:id="rId2"/>
              </a:rPr>
              <a:t>https://github.com/ando11235/aiPiCar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1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Lessons </a:t>
            </a:r>
            <a:r>
              <a:rPr lang="en-US" dirty="0" smtClean="0"/>
              <a:t>Learned and </a:t>
            </a:r>
            <a:r>
              <a:rPr lang="en-US" dirty="0"/>
              <a:t>Opportunities for Future </a:t>
            </a:r>
            <a:r>
              <a:rPr lang="en-US" dirty="0" smtClean="0"/>
              <a:t>Teams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RaspberryPi</a:t>
            </a:r>
            <a:r>
              <a:rPr lang="en-US" dirty="0" smtClean="0"/>
              <a:t>, </a:t>
            </a:r>
            <a:r>
              <a:rPr lang="en-US" dirty="0" err="1" smtClean="0"/>
              <a:t>macOS</a:t>
            </a:r>
            <a:r>
              <a:rPr lang="en-US" dirty="0" smtClean="0"/>
              <a:t>, </a:t>
            </a:r>
            <a:r>
              <a:rPr lang="en-US" dirty="0" err="1" smtClean="0"/>
              <a:t>EdgeTPU</a:t>
            </a:r>
            <a:endParaRPr lang="en-US" dirty="0" smtClean="0"/>
          </a:p>
          <a:p>
            <a:r>
              <a:rPr lang="en-US" dirty="0"/>
              <a:t>Advanced Lane Following using Machine </a:t>
            </a:r>
            <a:r>
              <a:rPr lang="en-US" dirty="0" smtClean="0"/>
              <a:t>Learning</a:t>
            </a:r>
          </a:p>
          <a:p>
            <a:pPr lvl="1"/>
            <a:r>
              <a:rPr lang="en-US" dirty="0" smtClean="0"/>
              <a:t>Current Model: OpenCV</a:t>
            </a:r>
          </a:p>
          <a:p>
            <a:pPr lvl="1"/>
            <a:r>
              <a:rPr lang="en-US" dirty="0" smtClean="0"/>
              <a:t>Problems: Extremely sensitive (blue, lighting, noise)</a:t>
            </a:r>
          </a:p>
          <a:p>
            <a:pPr lvl="1"/>
            <a:r>
              <a:rPr lang="en-US" dirty="0" smtClean="0"/>
              <a:t>Training Model based approach </a:t>
            </a:r>
          </a:p>
          <a:p>
            <a:r>
              <a:rPr lang="en-US" dirty="0" smtClean="0"/>
              <a:t>Advanced </a:t>
            </a:r>
            <a:r>
              <a:rPr lang="en-US" dirty="0"/>
              <a:t>Object Detection using End-to-End Machine Learning </a:t>
            </a:r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NVIDEA Paper Model: CNN training</a:t>
            </a:r>
          </a:p>
          <a:p>
            <a:pPr lvl="1"/>
            <a:r>
              <a:rPr lang="en-US" dirty="0" smtClean="0"/>
              <a:t>Feed “Good Driver” Behavior 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goal of this project is to demonstrate </a:t>
            </a:r>
            <a:r>
              <a:rPr lang="en-US" dirty="0" smtClean="0"/>
              <a:t>self-driving autonomous </a:t>
            </a:r>
            <a:r>
              <a:rPr lang="en-US" dirty="0"/>
              <a:t>technological concepts using a small Robotic Car powered by a Raspberry Pi, at a price tag under $400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Assemble the PiCar Kit and Base Raspberry Pi Operating System</a:t>
            </a:r>
          </a:p>
          <a:p>
            <a:pPr lvl="1"/>
            <a:r>
              <a:rPr lang="en-US" dirty="0"/>
              <a:t>Demonstrate Autonomous “Lane Following” through OpenCV</a:t>
            </a:r>
          </a:p>
          <a:p>
            <a:pPr lvl="1"/>
            <a:r>
              <a:rPr lang="en-US" dirty="0"/>
              <a:t>Demonstrate Advanced Camera recognition features, including adapting to street signs and basic obstacle avoidance</a:t>
            </a:r>
          </a:p>
          <a:p>
            <a:pPr lvl="1"/>
            <a:r>
              <a:rPr lang="en-US" dirty="0"/>
              <a:t>Put everything together, demonstrating a real world application scenario involving both lane following and object </a:t>
            </a:r>
            <a:r>
              <a:rPr lang="en-US" dirty="0" smtClean="0"/>
              <a:t>recognition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aiPiCar: hardware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26368" y="2249486"/>
            <a:ext cx="4993432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Car Kit Used: </a:t>
            </a:r>
            <a:r>
              <a:rPr lang="en-US" dirty="0" err="1">
                <a:hlinkClick r:id="rId2"/>
              </a:rPr>
              <a:t>SunFounder</a:t>
            </a:r>
            <a:r>
              <a:rPr lang="en-US" dirty="0">
                <a:hlinkClick r:id="rId2"/>
              </a:rPr>
              <a:t> Smart Car Kit</a:t>
            </a:r>
            <a:endParaRPr lang="en-US" dirty="0"/>
          </a:p>
          <a:p>
            <a:r>
              <a:rPr lang="en-US" dirty="0"/>
              <a:t>CPU: </a:t>
            </a:r>
            <a:r>
              <a:rPr lang="en-US" dirty="0">
                <a:hlinkClick r:id="rId3"/>
              </a:rPr>
              <a:t>Raspberry Pi 3 B+ (B Plus</a:t>
            </a:r>
            <a:r>
              <a:rPr lang="en-US" dirty="0" smtClean="0">
                <a:hlinkClick r:id="rId3"/>
              </a:rPr>
              <a:t>)</a:t>
            </a:r>
            <a:r>
              <a:rPr lang="en-US" dirty="0"/>
              <a:t> </a:t>
            </a:r>
            <a:r>
              <a:rPr lang="en-US" dirty="0" err="1"/>
              <a:t>Rasbpian</a:t>
            </a:r>
            <a:r>
              <a:rPr lang="en-US" dirty="0"/>
              <a:t> Buster v. Sept 2019</a:t>
            </a:r>
            <a:endParaRPr lang="en-US" dirty="0"/>
          </a:p>
          <a:p>
            <a:r>
              <a:rPr lang="en-US" dirty="0" smtClean="0"/>
              <a:t>Wide </a:t>
            </a:r>
            <a:r>
              <a:rPr lang="en-US" dirty="0"/>
              <a:t>Angle </a:t>
            </a:r>
            <a:r>
              <a:rPr lang="en-US" dirty="0" smtClean="0"/>
              <a:t>Camera Upgrade: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WLP Wide Angle USB Camera</a:t>
            </a:r>
            <a:endParaRPr lang="en-US" dirty="0"/>
          </a:p>
          <a:p>
            <a:r>
              <a:rPr lang="en-US" dirty="0" smtClean="0"/>
              <a:t>CPU </a:t>
            </a:r>
            <a:r>
              <a:rPr lang="en-US" dirty="0"/>
              <a:t>Upgrade: </a:t>
            </a:r>
            <a:r>
              <a:rPr lang="en-US" dirty="0">
                <a:hlinkClick r:id="rId5"/>
              </a:rPr>
              <a:t>Coral </a:t>
            </a:r>
            <a:r>
              <a:rPr lang="en-US" dirty="0" err="1">
                <a:hlinkClick r:id="rId5"/>
              </a:rPr>
              <a:t>EdgeTPU</a:t>
            </a:r>
            <a:r>
              <a:rPr lang="en-US" dirty="0">
                <a:hlinkClick r:id="rId5"/>
              </a:rPr>
              <a:t> USB </a:t>
            </a:r>
            <a:r>
              <a:rPr lang="en-US" dirty="0" smtClean="0">
                <a:hlinkClick r:id="rId5"/>
              </a:rPr>
              <a:t>Accelerator</a:t>
            </a:r>
            <a:endParaRPr lang="en-US" dirty="0" smtClean="0"/>
          </a:p>
          <a:p>
            <a:r>
              <a:rPr lang="en-US" dirty="0"/>
              <a:t>Laptop: Apple </a:t>
            </a:r>
            <a:r>
              <a:rPr lang="en-US" dirty="0" err="1"/>
              <a:t>Macbook</a:t>
            </a:r>
            <a:r>
              <a:rPr lang="en-US" dirty="0"/>
              <a:t> </a:t>
            </a:r>
            <a:r>
              <a:rPr lang="en-US" dirty="0" smtClean="0"/>
              <a:t>Pro Catalina v10.15.1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 descr="https://github.com/ando11235/aiPiCar/raw/master/Pictures/component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709433" y="2893519"/>
            <a:ext cx="3218849" cy="32466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github.com/ando11235/aiPiCar/raw/master/Pictures/FinishedCa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184" y="618518"/>
            <a:ext cx="3827125" cy="2807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41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Setup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New to Raspberry Pi Development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Raspbian</a:t>
            </a:r>
            <a:r>
              <a:rPr lang="en-US" dirty="0" smtClean="0"/>
              <a:t> Version released recently (Buster)</a:t>
            </a:r>
          </a:p>
          <a:p>
            <a:r>
              <a:rPr lang="en-US" dirty="0" smtClean="0"/>
              <a:t>Compatibilities with Buster, Python, OpenCV, Edge TPU </a:t>
            </a:r>
          </a:p>
          <a:p>
            <a:endParaRPr lang="en-US" dirty="0" smtClean="0"/>
          </a:p>
        </p:txBody>
      </p:sp>
      <p:pic>
        <p:nvPicPr>
          <p:cNvPr id="5" name="Bf4ltXj-Qyw"/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19799" y="2097088"/>
            <a:ext cx="5703710" cy="3208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8751" y="5305425"/>
            <a:ext cx="440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aiPiCar running via remote control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5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Lane Detection and Self </a:t>
            </a:r>
            <a:r>
              <a:rPr lang="en-US" b="1" dirty="0" smtClean="0"/>
              <a:t>Driving: </a:t>
            </a:r>
            <a:r>
              <a:rPr lang="en-US" b="1" dirty="0"/>
              <a:t>OpenCV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558" y="1932245"/>
            <a:ext cx="4878389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Display Raw Video Stream</a:t>
            </a:r>
          </a:p>
          <a:p>
            <a:r>
              <a:rPr lang="en-US" dirty="0"/>
              <a:t>Apply HSV Color Filter</a:t>
            </a:r>
          </a:p>
          <a:p>
            <a:r>
              <a:rPr lang="en-US" dirty="0"/>
              <a:t>Apply Blue Color Mask</a:t>
            </a:r>
          </a:p>
          <a:p>
            <a:r>
              <a:rPr lang="en-US" dirty="0"/>
              <a:t>Detect Edges of Mask with Canny</a:t>
            </a:r>
          </a:p>
          <a:p>
            <a:r>
              <a:rPr lang="en-US" dirty="0"/>
              <a:t>Isolate Region of Interest (Lower Half of Image</a:t>
            </a:r>
            <a:r>
              <a:rPr lang="en-US" dirty="0" smtClean="0"/>
              <a:t>)</a:t>
            </a:r>
          </a:p>
          <a:p>
            <a:r>
              <a:rPr lang="en-US" dirty="0"/>
              <a:t>Detect Line Segments Using Hough Transform and Overlay Original </a:t>
            </a:r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2050" name="Picture 2" descr="https://github.com/ando11235/aiPiCar/raw/master/Pictures/rawvideo.png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" r="797" b="603"/>
          <a:stretch/>
        </p:blipFill>
        <p:spPr bwMode="auto">
          <a:xfrm>
            <a:off x="5725408" y="1632134"/>
            <a:ext cx="201168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github.com/ando11235/aiPiCar/raw/master/Pictures/hsvfil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32" y="1632134"/>
            <a:ext cx="1964649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thub.com/ando11235/aiPiCar/raw/master/Pictures/maskfilter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481" y="1586414"/>
            <a:ext cx="21945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github.com/ando11235/aiPiCar/raw/master/Pictures/edgesfil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739" y="3514430"/>
            <a:ext cx="1964649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github.com/ando11235/aiPiCar/raw/master/Pictures/croppededgesfilt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034" y="3460934"/>
            <a:ext cx="2244243" cy="193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github.com/ando11235/aiPiCar/raw/master/Pictures/HughesOverla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277" y="3506654"/>
            <a:ext cx="1979537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7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Gva-cCV_7U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52429" y="1865928"/>
            <a:ext cx="4572000" cy="2571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36404" y="4437678"/>
            <a:ext cx="4404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aiPiCar lane recognition with OpenCV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Sign Recognition and Obstacle </a:t>
            </a:r>
            <a:r>
              <a:rPr lang="en-US" b="1" dirty="0" smtClean="0"/>
              <a:t>Avoidance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Model Training: </a:t>
            </a:r>
          </a:p>
          <a:p>
            <a:pPr lvl="1"/>
            <a:r>
              <a:rPr lang="en-US" dirty="0" smtClean="0"/>
              <a:t>Transfer Learning</a:t>
            </a:r>
          </a:p>
          <a:p>
            <a:pPr lvl="1"/>
            <a:r>
              <a:rPr lang="it-IT" dirty="0"/>
              <a:t>MobileNet v2 SSD COCO </a:t>
            </a:r>
            <a:r>
              <a:rPr lang="it-IT" b="1" dirty="0" smtClean="0"/>
              <a:t>Quantized</a:t>
            </a:r>
          </a:p>
          <a:p>
            <a:pPr lvl="1"/>
            <a:r>
              <a:rPr lang="it-IT" dirty="0" smtClean="0"/>
              <a:t>Image Capture and Labeling</a:t>
            </a:r>
          </a:p>
          <a:p>
            <a:pPr lvl="1"/>
            <a:r>
              <a:rPr lang="it-IT" dirty="0" smtClean="0"/>
              <a:t>Training with Collab Notebook</a:t>
            </a:r>
          </a:p>
          <a:p>
            <a:pPr lvl="1"/>
            <a:r>
              <a:rPr lang="it-IT" dirty="0" smtClean="0"/>
              <a:t>Conversion of Model to </a:t>
            </a:r>
            <a:r>
              <a:rPr lang="en-US" dirty="0" err="1"/>
              <a:t>TensorFlow</a:t>
            </a:r>
            <a:r>
              <a:rPr lang="en-US" dirty="0"/>
              <a:t> Lite </a:t>
            </a:r>
            <a:r>
              <a:rPr lang="en-US" dirty="0" err="1"/>
              <a:t>flatbuffer</a:t>
            </a:r>
            <a:r>
              <a:rPr lang="en-US" dirty="0"/>
              <a:t> </a:t>
            </a:r>
            <a:r>
              <a:rPr lang="en-US" dirty="0" smtClean="0"/>
              <a:t>file (Google Edge)</a:t>
            </a:r>
            <a:endParaRPr lang="en-US" dirty="0"/>
          </a:p>
        </p:txBody>
      </p:sp>
      <p:pic>
        <p:nvPicPr>
          <p:cNvPr id="3074" name="Picture 2" descr="https://github.com/ando11235/aiPiCar/raw/master/Object%20Training%20Images/IMG_378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78" y="1762817"/>
            <a:ext cx="2489062" cy="18667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github.com/ando11235/aiPiCar/raw/master/Pictures/label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452" y="2283447"/>
            <a:ext cx="3036614" cy="20120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github.com/ando11235/aiPiCar/raw/master/Pictures/model_detec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3815972"/>
            <a:ext cx="2935737" cy="25625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4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ZWdnMRZrPU"/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27374" y="2043760"/>
            <a:ext cx="3847724" cy="2164345"/>
          </a:xfrm>
          <a:prstGeom prst="rect">
            <a:avLst/>
          </a:prstGeom>
        </p:spPr>
      </p:pic>
      <p:pic>
        <p:nvPicPr>
          <p:cNvPr id="8" name="SC_2OM8m3Fw"/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188170" y="2043760"/>
            <a:ext cx="3847725" cy="21643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374" y="4208105"/>
            <a:ext cx="377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aiPiCar person detection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5611" y="4208105"/>
            <a:ext cx="377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aiPiCar stop sign detection</a:t>
            </a:r>
            <a:endParaRPr lang="en-US" sz="1400" dirty="0">
              <a:solidFill>
                <a:schemeClr val="tx2"/>
              </a:solidFill>
            </a:endParaRPr>
          </a:p>
        </p:txBody>
      </p:sp>
      <p:pic>
        <p:nvPicPr>
          <p:cNvPr id="12" name="OwfQ79Ki54M"/>
          <p:cNvPicPr>
            <a:picLocks noRot="1" noChangeAspect="1"/>
          </p:cNvPicPr>
          <p:nvPr>
            <a:videoFile r:link="rId3"/>
          </p:nvPr>
        </p:nvPicPr>
        <p:blipFill>
          <a:blip r:embed="rId5"/>
          <a:stretch>
            <a:fillRect/>
          </a:stretch>
        </p:blipFill>
        <p:spPr>
          <a:xfrm>
            <a:off x="8176408" y="2043762"/>
            <a:ext cx="3847721" cy="21643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76408" y="4208104"/>
            <a:ext cx="377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</a:rPr>
              <a:t>aiPiCar speed limit detection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1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Aipicar</a:t>
            </a:r>
            <a:r>
              <a:rPr lang="en-US" dirty="0" smtClean="0"/>
              <a:t> </a:t>
            </a:r>
            <a:r>
              <a:rPr lang="en-US" dirty="0"/>
              <a:t>Practical </a:t>
            </a:r>
            <a:r>
              <a:rPr lang="en-US" dirty="0" smtClean="0"/>
              <a:t>Demonstration: </a:t>
            </a:r>
            <a:br>
              <a:rPr lang="en-US" dirty="0" smtClean="0"/>
            </a:br>
            <a:r>
              <a:rPr lang="en-US" dirty="0" smtClean="0"/>
              <a:t>School Zone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Lane Following</a:t>
            </a:r>
          </a:p>
          <a:p>
            <a:r>
              <a:rPr lang="en-US" dirty="0" smtClean="0"/>
              <a:t>Slow Down (25 mph sign recognition)</a:t>
            </a:r>
          </a:p>
          <a:p>
            <a:r>
              <a:rPr lang="en-US" dirty="0" smtClean="0"/>
              <a:t>Stop for Pedestrian</a:t>
            </a:r>
          </a:p>
          <a:p>
            <a:r>
              <a:rPr lang="en-US" dirty="0" smtClean="0"/>
              <a:t>Stop at Stop Sign</a:t>
            </a:r>
          </a:p>
          <a:p>
            <a:r>
              <a:rPr lang="en-US" dirty="0" smtClean="0"/>
              <a:t>Speed Up (40 mph sign recognition)</a:t>
            </a:r>
          </a:p>
          <a:p>
            <a:r>
              <a:rPr lang="en-US" dirty="0" smtClean="0"/>
              <a:t>AGH! Another Pedestrian!</a:t>
            </a:r>
            <a:endParaRPr lang="en-US" dirty="0"/>
          </a:p>
        </p:txBody>
      </p:sp>
      <p:pic>
        <p:nvPicPr>
          <p:cNvPr id="5" name="zq48dmnHe-U"/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323013" y="273367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</TotalTime>
  <Words>334</Words>
  <Application>Microsoft Office PowerPoint</Application>
  <PresentationFormat>Widescreen</PresentationFormat>
  <Paragraphs>56</Paragraphs>
  <Slides>10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</vt:lpstr>
      <vt:lpstr>aiPiCar DGMD FALL 2019 PROJECT</vt:lpstr>
      <vt:lpstr>Project Overview</vt:lpstr>
      <vt:lpstr>aiPiCar: hardware</vt:lpstr>
      <vt:lpstr>Initial Setup Challenges</vt:lpstr>
      <vt:lpstr>Lane Detection and Self Driving: OpenCV </vt:lpstr>
      <vt:lpstr>PowerPoint Presentation</vt:lpstr>
      <vt:lpstr>Sign Recognition and Obstacle Avoidance</vt:lpstr>
      <vt:lpstr>PowerPoint Presentation</vt:lpstr>
      <vt:lpstr>Aipicar Practical Demonstration:  School Zone</vt:lpstr>
      <vt:lpstr>Lessons Learned and Opportunities for Future Teams </vt:lpstr>
    </vt:vector>
  </TitlesOfParts>
  <Company>Finance of America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aiPiCar DGMD FALL 2019 PROJECT</dc:title>
  <dc:creator>Alex Andony</dc:creator>
  <cp:lastModifiedBy>Alex Andony</cp:lastModifiedBy>
  <cp:revision>8</cp:revision>
  <dcterms:created xsi:type="dcterms:W3CDTF">2019-12-06T16:35:28Z</dcterms:created>
  <dcterms:modified xsi:type="dcterms:W3CDTF">2019-12-06T17:31:01Z</dcterms:modified>
</cp:coreProperties>
</file>